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7" r:id="rId2"/>
    <p:sldId id="295" r:id="rId3"/>
    <p:sldId id="290" r:id="rId4"/>
    <p:sldId id="276" r:id="rId5"/>
    <p:sldId id="278" r:id="rId6"/>
    <p:sldId id="279" r:id="rId7"/>
    <p:sldId id="280" r:id="rId8"/>
    <p:sldId id="281" r:id="rId9"/>
    <p:sldId id="283" r:id="rId10"/>
    <p:sldId id="284" r:id="rId11"/>
    <p:sldId id="288" r:id="rId12"/>
    <p:sldId id="294"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Arial Black" panose="020B0A04020102020204" pitchFamily="3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30" autoAdjust="0"/>
  </p:normalViewPr>
  <p:slideViewPr>
    <p:cSldViewPr>
      <p:cViewPr varScale="1">
        <p:scale>
          <a:sx n="49" d="100"/>
          <a:sy n="49" d="100"/>
        </p:scale>
        <p:origin x="-19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50CBF-CFEF-4BAF-8EB4-313006641234}" type="doc">
      <dgm:prSet loTypeId="urn:microsoft.com/office/officeart/2005/8/layout/matrix1" loCatId="matrix" qsTypeId="urn:microsoft.com/office/officeart/2005/8/quickstyle/3d2" qsCatId="3D" csTypeId="urn:microsoft.com/office/officeart/2005/8/colors/colorful2" csCatId="colorful" phldr="1"/>
      <dgm:spPr/>
      <dgm:t>
        <a:bodyPr/>
        <a:lstStyle/>
        <a:p>
          <a:endParaRPr lang="en-US"/>
        </a:p>
      </dgm:t>
    </dgm:pt>
    <dgm:pt modelId="{EE619918-A73D-4945-9084-317D8856EF42}">
      <dgm:prSet phldrT="[Text]"/>
      <dgm:spPr/>
      <dgm:t>
        <a:bodyPr/>
        <a:lstStyle/>
        <a:p>
          <a:r>
            <a:rPr lang="en-US" b="1" dirty="0" smtClean="0"/>
            <a:t>TO BE SAVED</a:t>
          </a:r>
          <a:endParaRPr lang="en-US" b="1" dirty="0"/>
        </a:p>
      </dgm:t>
    </dgm:pt>
    <dgm:pt modelId="{487F2F46-AA86-44ED-806F-AC3226B5A30F}" type="parTrans" cxnId="{C5D4F5D0-69F0-446F-B834-54FDBCFE90FE}">
      <dgm:prSet/>
      <dgm:spPr/>
      <dgm:t>
        <a:bodyPr/>
        <a:lstStyle/>
        <a:p>
          <a:endParaRPr lang="en-US"/>
        </a:p>
      </dgm:t>
    </dgm:pt>
    <dgm:pt modelId="{A25EBF93-BCAB-4E3F-AB16-F37E65FD892D}" type="sibTrans" cxnId="{C5D4F5D0-69F0-446F-B834-54FDBCFE90FE}">
      <dgm:prSet/>
      <dgm:spPr/>
      <dgm:t>
        <a:bodyPr/>
        <a:lstStyle/>
        <a:p>
          <a:endParaRPr lang="en-US"/>
        </a:p>
      </dgm:t>
    </dgm:pt>
    <dgm:pt modelId="{824D76AA-09CF-4E8B-9D46-24F5DCC5828E}">
      <dgm:prSet phldrT="[Text]"/>
      <dgm:spPr/>
      <dgm:t>
        <a:bodyPr/>
        <a:lstStyle/>
        <a:p>
          <a:r>
            <a:rPr lang="en-US" dirty="0" smtClean="0"/>
            <a:t>Believe</a:t>
          </a:r>
          <a:endParaRPr lang="en-US" dirty="0"/>
        </a:p>
      </dgm:t>
    </dgm:pt>
    <dgm:pt modelId="{8598589C-AFA1-4396-9DFD-D6723302399F}" type="parTrans" cxnId="{D98997FD-D5F7-495E-930B-0BB4DB5D4359}">
      <dgm:prSet/>
      <dgm:spPr/>
      <dgm:t>
        <a:bodyPr/>
        <a:lstStyle/>
        <a:p>
          <a:endParaRPr lang="en-US"/>
        </a:p>
      </dgm:t>
    </dgm:pt>
    <dgm:pt modelId="{98740B65-6A7B-4C89-B74C-6305B72B851A}" type="sibTrans" cxnId="{D98997FD-D5F7-495E-930B-0BB4DB5D4359}">
      <dgm:prSet/>
      <dgm:spPr/>
      <dgm:t>
        <a:bodyPr/>
        <a:lstStyle/>
        <a:p>
          <a:endParaRPr lang="en-US"/>
        </a:p>
      </dgm:t>
    </dgm:pt>
    <dgm:pt modelId="{66E00C89-BD01-429A-92F5-9227F7F33536}">
      <dgm:prSet phldrT="[Text]"/>
      <dgm:spPr/>
      <dgm:t>
        <a:bodyPr/>
        <a:lstStyle/>
        <a:p>
          <a:r>
            <a:rPr lang="en-US" dirty="0" smtClean="0"/>
            <a:t>Repent</a:t>
          </a:r>
          <a:endParaRPr lang="en-US" dirty="0"/>
        </a:p>
      </dgm:t>
    </dgm:pt>
    <dgm:pt modelId="{C30D74CF-F805-4EDB-B743-04ACD47424E4}" type="parTrans" cxnId="{F6CD5487-B2CC-4260-8BC4-11A18F874CBC}">
      <dgm:prSet/>
      <dgm:spPr/>
      <dgm:t>
        <a:bodyPr/>
        <a:lstStyle/>
        <a:p>
          <a:endParaRPr lang="en-US"/>
        </a:p>
      </dgm:t>
    </dgm:pt>
    <dgm:pt modelId="{F1B7BDD9-D5BC-45F0-ADFF-194D5C730E70}" type="sibTrans" cxnId="{F6CD5487-B2CC-4260-8BC4-11A18F874CBC}">
      <dgm:prSet/>
      <dgm:spPr/>
      <dgm:t>
        <a:bodyPr/>
        <a:lstStyle/>
        <a:p>
          <a:endParaRPr lang="en-US"/>
        </a:p>
      </dgm:t>
    </dgm:pt>
    <dgm:pt modelId="{80AA48C7-2DB0-4791-B7B0-89A31183A661}">
      <dgm:prSet phldrT="[Text]"/>
      <dgm:spPr/>
      <dgm:t>
        <a:bodyPr/>
        <a:lstStyle/>
        <a:p>
          <a:r>
            <a:rPr lang="en-US" dirty="0" smtClean="0"/>
            <a:t>Confess</a:t>
          </a:r>
          <a:endParaRPr lang="en-US" dirty="0"/>
        </a:p>
      </dgm:t>
    </dgm:pt>
    <dgm:pt modelId="{652FE710-23A5-4FC4-A444-9AEF42D67DCB}" type="parTrans" cxnId="{F2595E66-3276-4515-B0D7-0E3051CA3073}">
      <dgm:prSet/>
      <dgm:spPr/>
      <dgm:t>
        <a:bodyPr/>
        <a:lstStyle/>
        <a:p>
          <a:endParaRPr lang="en-US"/>
        </a:p>
      </dgm:t>
    </dgm:pt>
    <dgm:pt modelId="{D5C6DB6E-9E48-4BBD-9375-4EE1B8DC44EF}" type="sibTrans" cxnId="{F2595E66-3276-4515-B0D7-0E3051CA3073}">
      <dgm:prSet/>
      <dgm:spPr/>
      <dgm:t>
        <a:bodyPr/>
        <a:lstStyle/>
        <a:p>
          <a:endParaRPr lang="en-US"/>
        </a:p>
      </dgm:t>
    </dgm:pt>
    <dgm:pt modelId="{BC3A05E7-A39A-4895-92FD-67F71770FA9C}">
      <dgm:prSet phldrT="[Text]"/>
      <dgm:spPr/>
      <dgm:t>
        <a:bodyPr/>
        <a:lstStyle/>
        <a:p>
          <a:r>
            <a:rPr lang="en-US" dirty="0" smtClean="0"/>
            <a:t>Baptized</a:t>
          </a:r>
          <a:endParaRPr lang="en-US" dirty="0"/>
        </a:p>
      </dgm:t>
    </dgm:pt>
    <dgm:pt modelId="{F8E3E276-12C1-43FD-829D-5B2687E88CB5}" type="parTrans" cxnId="{310C5655-7719-43D6-8C69-3CCDE070F0F2}">
      <dgm:prSet/>
      <dgm:spPr/>
      <dgm:t>
        <a:bodyPr/>
        <a:lstStyle/>
        <a:p>
          <a:endParaRPr lang="en-US"/>
        </a:p>
      </dgm:t>
    </dgm:pt>
    <dgm:pt modelId="{9EE53462-AE44-47D9-8541-191E57FF752F}" type="sibTrans" cxnId="{310C5655-7719-43D6-8C69-3CCDE070F0F2}">
      <dgm:prSet/>
      <dgm:spPr/>
      <dgm:t>
        <a:bodyPr/>
        <a:lstStyle/>
        <a:p>
          <a:endParaRPr lang="en-US"/>
        </a:p>
      </dgm:t>
    </dgm:pt>
    <dgm:pt modelId="{17CBD5B2-EFD8-4C6D-8F88-386181BD884A}" type="pres">
      <dgm:prSet presAssocID="{E5C50CBF-CFEF-4BAF-8EB4-313006641234}" presName="diagram" presStyleCnt="0">
        <dgm:presLayoutVars>
          <dgm:chMax val="1"/>
          <dgm:dir/>
          <dgm:animLvl val="ctr"/>
          <dgm:resizeHandles val="exact"/>
        </dgm:presLayoutVars>
      </dgm:prSet>
      <dgm:spPr/>
      <dgm:t>
        <a:bodyPr/>
        <a:lstStyle/>
        <a:p>
          <a:endParaRPr lang="en-US"/>
        </a:p>
      </dgm:t>
    </dgm:pt>
    <dgm:pt modelId="{1A124294-2A5C-4E84-A151-0BC0B2C12DCE}" type="pres">
      <dgm:prSet presAssocID="{E5C50CBF-CFEF-4BAF-8EB4-313006641234}" presName="matrix" presStyleCnt="0"/>
      <dgm:spPr/>
    </dgm:pt>
    <dgm:pt modelId="{DF0EABB1-FD1A-46D7-92F4-F3D63CD62B43}" type="pres">
      <dgm:prSet presAssocID="{E5C50CBF-CFEF-4BAF-8EB4-313006641234}" presName="tile1" presStyleLbl="node1" presStyleIdx="0" presStyleCnt="4"/>
      <dgm:spPr/>
      <dgm:t>
        <a:bodyPr/>
        <a:lstStyle/>
        <a:p>
          <a:endParaRPr lang="en-US"/>
        </a:p>
      </dgm:t>
    </dgm:pt>
    <dgm:pt modelId="{80F367A3-327C-4655-A3DF-218CBCEB46C5}" type="pres">
      <dgm:prSet presAssocID="{E5C50CBF-CFEF-4BAF-8EB4-313006641234}" presName="tile1text" presStyleLbl="node1" presStyleIdx="0" presStyleCnt="4">
        <dgm:presLayoutVars>
          <dgm:chMax val="0"/>
          <dgm:chPref val="0"/>
          <dgm:bulletEnabled val="1"/>
        </dgm:presLayoutVars>
      </dgm:prSet>
      <dgm:spPr/>
      <dgm:t>
        <a:bodyPr/>
        <a:lstStyle/>
        <a:p>
          <a:endParaRPr lang="en-US"/>
        </a:p>
      </dgm:t>
    </dgm:pt>
    <dgm:pt modelId="{348058BD-73B8-4C15-BB6C-E0D67D876BC7}" type="pres">
      <dgm:prSet presAssocID="{E5C50CBF-CFEF-4BAF-8EB4-313006641234}" presName="tile2" presStyleLbl="node1" presStyleIdx="1" presStyleCnt="4"/>
      <dgm:spPr/>
      <dgm:t>
        <a:bodyPr/>
        <a:lstStyle/>
        <a:p>
          <a:endParaRPr lang="en-US"/>
        </a:p>
      </dgm:t>
    </dgm:pt>
    <dgm:pt modelId="{BADC4858-9717-421A-AD04-8A64C82ACAD0}" type="pres">
      <dgm:prSet presAssocID="{E5C50CBF-CFEF-4BAF-8EB4-313006641234}" presName="tile2text" presStyleLbl="node1" presStyleIdx="1" presStyleCnt="4">
        <dgm:presLayoutVars>
          <dgm:chMax val="0"/>
          <dgm:chPref val="0"/>
          <dgm:bulletEnabled val="1"/>
        </dgm:presLayoutVars>
      </dgm:prSet>
      <dgm:spPr/>
      <dgm:t>
        <a:bodyPr/>
        <a:lstStyle/>
        <a:p>
          <a:endParaRPr lang="en-US"/>
        </a:p>
      </dgm:t>
    </dgm:pt>
    <dgm:pt modelId="{46F8BE8D-00F8-47E3-A9DF-E2D653597D33}" type="pres">
      <dgm:prSet presAssocID="{E5C50CBF-CFEF-4BAF-8EB4-313006641234}" presName="tile3" presStyleLbl="node1" presStyleIdx="2" presStyleCnt="4"/>
      <dgm:spPr/>
      <dgm:t>
        <a:bodyPr/>
        <a:lstStyle/>
        <a:p>
          <a:endParaRPr lang="en-US"/>
        </a:p>
      </dgm:t>
    </dgm:pt>
    <dgm:pt modelId="{2B8EB505-F3AE-4897-9738-A81AF7E20BE5}" type="pres">
      <dgm:prSet presAssocID="{E5C50CBF-CFEF-4BAF-8EB4-313006641234}" presName="tile3text" presStyleLbl="node1" presStyleIdx="2" presStyleCnt="4">
        <dgm:presLayoutVars>
          <dgm:chMax val="0"/>
          <dgm:chPref val="0"/>
          <dgm:bulletEnabled val="1"/>
        </dgm:presLayoutVars>
      </dgm:prSet>
      <dgm:spPr/>
      <dgm:t>
        <a:bodyPr/>
        <a:lstStyle/>
        <a:p>
          <a:endParaRPr lang="en-US"/>
        </a:p>
      </dgm:t>
    </dgm:pt>
    <dgm:pt modelId="{A2978B68-DDD9-458E-8378-26CA2418F480}" type="pres">
      <dgm:prSet presAssocID="{E5C50CBF-CFEF-4BAF-8EB4-313006641234}" presName="tile4" presStyleLbl="node1" presStyleIdx="3" presStyleCnt="4"/>
      <dgm:spPr/>
      <dgm:t>
        <a:bodyPr/>
        <a:lstStyle/>
        <a:p>
          <a:endParaRPr lang="en-US"/>
        </a:p>
      </dgm:t>
    </dgm:pt>
    <dgm:pt modelId="{36B9BB54-D2E0-4A46-9314-D56262A015AE}" type="pres">
      <dgm:prSet presAssocID="{E5C50CBF-CFEF-4BAF-8EB4-313006641234}" presName="tile4text" presStyleLbl="node1" presStyleIdx="3" presStyleCnt="4">
        <dgm:presLayoutVars>
          <dgm:chMax val="0"/>
          <dgm:chPref val="0"/>
          <dgm:bulletEnabled val="1"/>
        </dgm:presLayoutVars>
      </dgm:prSet>
      <dgm:spPr/>
      <dgm:t>
        <a:bodyPr/>
        <a:lstStyle/>
        <a:p>
          <a:endParaRPr lang="en-US"/>
        </a:p>
      </dgm:t>
    </dgm:pt>
    <dgm:pt modelId="{CBAE4248-55F1-4755-A697-4AB1DE695D20}" type="pres">
      <dgm:prSet presAssocID="{E5C50CBF-CFEF-4BAF-8EB4-313006641234}" presName="centerTile" presStyleLbl="fgShp" presStyleIdx="0" presStyleCnt="1" custScaleX="183333">
        <dgm:presLayoutVars>
          <dgm:chMax val="0"/>
          <dgm:chPref val="0"/>
        </dgm:presLayoutVars>
      </dgm:prSet>
      <dgm:spPr/>
      <dgm:t>
        <a:bodyPr/>
        <a:lstStyle/>
        <a:p>
          <a:endParaRPr lang="en-US"/>
        </a:p>
      </dgm:t>
    </dgm:pt>
  </dgm:ptLst>
  <dgm:cxnLst>
    <dgm:cxn modelId="{39E715FA-C845-456F-AEB6-CD7076653CAC}" type="presOf" srcId="{80AA48C7-2DB0-4791-B7B0-89A31183A661}" destId="{2B8EB505-F3AE-4897-9738-A81AF7E20BE5}" srcOrd="1" destOrd="0" presId="urn:microsoft.com/office/officeart/2005/8/layout/matrix1"/>
    <dgm:cxn modelId="{A1D13E63-45F4-454A-B9A4-CE2D9C317ECF}" type="presOf" srcId="{66E00C89-BD01-429A-92F5-9227F7F33536}" destId="{BADC4858-9717-421A-AD04-8A64C82ACAD0}" srcOrd="1" destOrd="0" presId="urn:microsoft.com/office/officeart/2005/8/layout/matrix1"/>
    <dgm:cxn modelId="{09C21469-C7F1-4044-BAE2-A0A3371258F7}" type="presOf" srcId="{E5C50CBF-CFEF-4BAF-8EB4-313006641234}" destId="{17CBD5B2-EFD8-4C6D-8F88-386181BD884A}" srcOrd="0" destOrd="0" presId="urn:microsoft.com/office/officeart/2005/8/layout/matrix1"/>
    <dgm:cxn modelId="{F2595E66-3276-4515-B0D7-0E3051CA3073}" srcId="{EE619918-A73D-4945-9084-317D8856EF42}" destId="{80AA48C7-2DB0-4791-B7B0-89A31183A661}" srcOrd="2" destOrd="0" parTransId="{652FE710-23A5-4FC4-A444-9AEF42D67DCB}" sibTransId="{D5C6DB6E-9E48-4BBD-9375-4EE1B8DC44EF}"/>
    <dgm:cxn modelId="{310C5655-7719-43D6-8C69-3CCDE070F0F2}" srcId="{EE619918-A73D-4945-9084-317D8856EF42}" destId="{BC3A05E7-A39A-4895-92FD-67F71770FA9C}" srcOrd="3" destOrd="0" parTransId="{F8E3E276-12C1-43FD-829D-5B2687E88CB5}" sibTransId="{9EE53462-AE44-47D9-8541-191E57FF752F}"/>
    <dgm:cxn modelId="{9CCA08FE-DD95-41C2-9C41-4E1581ABB70C}" type="presOf" srcId="{EE619918-A73D-4945-9084-317D8856EF42}" destId="{CBAE4248-55F1-4755-A697-4AB1DE695D20}" srcOrd="0" destOrd="0" presId="urn:microsoft.com/office/officeart/2005/8/layout/matrix1"/>
    <dgm:cxn modelId="{5BC1BD42-43EE-46DA-A583-F7365D7BAF71}" type="presOf" srcId="{80AA48C7-2DB0-4791-B7B0-89A31183A661}" destId="{46F8BE8D-00F8-47E3-A9DF-E2D653597D33}" srcOrd="0" destOrd="0" presId="urn:microsoft.com/office/officeart/2005/8/layout/matrix1"/>
    <dgm:cxn modelId="{7F555EE8-B499-4AA3-AC04-6149C23D2400}" type="presOf" srcId="{BC3A05E7-A39A-4895-92FD-67F71770FA9C}" destId="{A2978B68-DDD9-458E-8378-26CA2418F480}" srcOrd="0" destOrd="0" presId="urn:microsoft.com/office/officeart/2005/8/layout/matrix1"/>
    <dgm:cxn modelId="{20DFCB7B-F5CF-47EF-A3A6-C3559120A748}" type="presOf" srcId="{824D76AA-09CF-4E8B-9D46-24F5DCC5828E}" destId="{DF0EABB1-FD1A-46D7-92F4-F3D63CD62B43}" srcOrd="0" destOrd="0" presId="urn:microsoft.com/office/officeart/2005/8/layout/matrix1"/>
    <dgm:cxn modelId="{C5D4F5D0-69F0-446F-B834-54FDBCFE90FE}" srcId="{E5C50CBF-CFEF-4BAF-8EB4-313006641234}" destId="{EE619918-A73D-4945-9084-317D8856EF42}" srcOrd="0" destOrd="0" parTransId="{487F2F46-AA86-44ED-806F-AC3226B5A30F}" sibTransId="{A25EBF93-BCAB-4E3F-AB16-F37E65FD892D}"/>
    <dgm:cxn modelId="{D98997FD-D5F7-495E-930B-0BB4DB5D4359}" srcId="{EE619918-A73D-4945-9084-317D8856EF42}" destId="{824D76AA-09CF-4E8B-9D46-24F5DCC5828E}" srcOrd="0" destOrd="0" parTransId="{8598589C-AFA1-4396-9DFD-D6723302399F}" sibTransId="{98740B65-6A7B-4C89-B74C-6305B72B851A}"/>
    <dgm:cxn modelId="{A512D03E-F99A-469D-A255-280321E15C2B}" type="presOf" srcId="{BC3A05E7-A39A-4895-92FD-67F71770FA9C}" destId="{36B9BB54-D2E0-4A46-9314-D56262A015AE}" srcOrd="1" destOrd="0" presId="urn:microsoft.com/office/officeart/2005/8/layout/matrix1"/>
    <dgm:cxn modelId="{536D8835-9450-42B8-B163-75EEEAC1C041}" type="presOf" srcId="{66E00C89-BD01-429A-92F5-9227F7F33536}" destId="{348058BD-73B8-4C15-BB6C-E0D67D876BC7}" srcOrd="0" destOrd="0" presId="urn:microsoft.com/office/officeart/2005/8/layout/matrix1"/>
    <dgm:cxn modelId="{F6CD5487-B2CC-4260-8BC4-11A18F874CBC}" srcId="{EE619918-A73D-4945-9084-317D8856EF42}" destId="{66E00C89-BD01-429A-92F5-9227F7F33536}" srcOrd="1" destOrd="0" parTransId="{C30D74CF-F805-4EDB-B743-04ACD47424E4}" sibTransId="{F1B7BDD9-D5BC-45F0-ADFF-194D5C730E70}"/>
    <dgm:cxn modelId="{81266899-3D88-4262-BD1C-A624B66177FB}" type="presOf" srcId="{824D76AA-09CF-4E8B-9D46-24F5DCC5828E}" destId="{80F367A3-327C-4655-A3DF-218CBCEB46C5}" srcOrd="1" destOrd="0" presId="urn:microsoft.com/office/officeart/2005/8/layout/matrix1"/>
    <dgm:cxn modelId="{36474333-A5AC-458C-8473-5BB7DEE992BC}" type="presParOf" srcId="{17CBD5B2-EFD8-4C6D-8F88-386181BD884A}" destId="{1A124294-2A5C-4E84-A151-0BC0B2C12DCE}" srcOrd="0" destOrd="0" presId="urn:microsoft.com/office/officeart/2005/8/layout/matrix1"/>
    <dgm:cxn modelId="{33EA99AD-9EFC-44FB-AEDF-DFFBD1B22D93}" type="presParOf" srcId="{1A124294-2A5C-4E84-A151-0BC0B2C12DCE}" destId="{DF0EABB1-FD1A-46D7-92F4-F3D63CD62B43}" srcOrd="0" destOrd="0" presId="urn:microsoft.com/office/officeart/2005/8/layout/matrix1"/>
    <dgm:cxn modelId="{9A691102-590C-4ACF-92DB-747E03B1FFEC}" type="presParOf" srcId="{1A124294-2A5C-4E84-A151-0BC0B2C12DCE}" destId="{80F367A3-327C-4655-A3DF-218CBCEB46C5}" srcOrd="1" destOrd="0" presId="urn:microsoft.com/office/officeart/2005/8/layout/matrix1"/>
    <dgm:cxn modelId="{EDCF4B6E-625F-4176-93A4-F1FAB40502B0}" type="presParOf" srcId="{1A124294-2A5C-4E84-A151-0BC0B2C12DCE}" destId="{348058BD-73B8-4C15-BB6C-E0D67D876BC7}" srcOrd="2" destOrd="0" presId="urn:microsoft.com/office/officeart/2005/8/layout/matrix1"/>
    <dgm:cxn modelId="{073C7F9D-1AA4-4B8B-A29C-B921BB5F6A2F}" type="presParOf" srcId="{1A124294-2A5C-4E84-A151-0BC0B2C12DCE}" destId="{BADC4858-9717-421A-AD04-8A64C82ACAD0}" srcOrd="3" destOrd="0" presId="urn:microsoft.com/office/officeart/2005/8/layout/matrix1"/>
    <dgm:cxn modelId="{38AD8ABD-3ABF-458E-ACB5-41C1D206153A}" type="presParOf" srcId="{1A124294-2A5C-4E84-A151-0BC0B2C12DCE}" destId="{46F8BE8D-00F8-47E3-A9DF-E2D653597D33}" srcOrd="4" destOrd="0" presId="urn:microsoft.com/office/officeart/2005/8/layout/matrix1"/>
    <dgm:cxn modelId="{9E89E90A-29D2-4852-AA09-7399D133E8D4}" type="presParOf" srcId="{1A124294-2A5C-4E84-A151-0BC0B2C12DCE}" destId="{2B8EB505-F3AE-4897-9738-A81AF7E20BE5}" srcOrd="5" destOrd="0" presId="urn:microsoft.com/office/officeart/2005/8/layout/matrix1"/>
    <dgm:cxn modelId="{1E0E5D3F-FBEB-445B-A9E5-A49BEDB6142A}" type="presParOf" srcId="{1A124294-2A5C-4E84-A151-0BC0B2C12DCE}" destId="{A2978B68-DDD9-458E-8378-26CA2418F480}" srcOrd="6" destOrd="0" presId="urn:microsoft.com/office/officeart/2005/8/layout/matrix1"/>
    <dgm:cxn modelId="{93EF450F-9F43-40D8-8AC9-044F702A342E}" type="presParOf" srcId="{1A124294-2A5C-4E84-A151-0BC0B2C12DCE}" destId="{36B9BB54-D2E0-4A46-9314-D56262A015AE}" srcOrd="7" destOrd="0" presId="urn:microsoft.com/office/officeart/2005/8/layout/matrix1"/>
    <dgm:cxn modelId="{C4E92700-5135-4EE9-84CD-4E3D704C7F44}" type="presParOf" srcId="{17CBD5B2-EFD8-4C6D-8F88-386181BD884A}" destId="{CBAE4248-55F1-4755-A697-4AB1DE695D2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EABB1-FD1A-46D7-92F4-F3D63CD62B43}">
      <dsp:nvSpPr>
        <dsp:cNvPr id="0" name=""/>
        <dsp:cNvSpPr/>
      </dsp:nvSpPr>
      <dsp:spPr>
        <a:xfrm rot="16200000">
          <a:off x="1079500" y="-1079500"/>
          <a:ext cx="2032000" cy="4191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Believe</a:t>
          </a:r>
          <a:endParaRPr lang="en-US" sz="4200" kern="1200" dirty="0"/>
        </a:p>
      </dsp:txBody>
      <dsp:txXfrm rot="5400000">
        <a:off x="0" y="0"/>
        <a:ext cx="4191000" cy="1524000"/>
      </dsp:txXfrm>
    </dsp:sp>
    <dsp:sp modelId="{348058BD-73B8-4C15-BB6C-E0D67D876BC7}">
      <dsp:nvSpPr>
        <dsp:cNvPr id="0" name=""/>
        <dsp:cNvSpPr/>
      </dsp:nvSpPr>
      <dsp:spPr>
        <a:xfrm>
          <a:off x="4191000" y="0"/>
          <a:ext cx="4191000" cy="2032000"/>
        </a:xfrm>
        <a:prstGeom prst="round1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Repent</a:t>
          </a:r>
          <a:endParaRPr lang="en-US" sz="4200" kern="1200" dirty="0"/>
        </a:p>
      </dsp:txBody>
      <dsp:txXfrm>
        <a:off x="4191000" y="0"/>
        <a:ext cx="4191000" cy="1524000"/>
      </dsp:txXfrm>
    </dsp:sp>
    <dsp:sp modelId="{46F8BE8D-00F8-47E3-A9DF-E2D653597D33}">
      <dsp:nvSpPr>
        <dsp:cNvPr id="0" name=""/>
        <dsp:cNvSpPr/>
      </dsp:nvSpPr>
      <dsp:spPr>
        <a:xfrm rot="10800000">
          <a:off x="0" y="2032000"/>
          <a:ext cx="4191000" cy="2032000"/>
        </a:xfrm>
        <a:prstGeom prst="round1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Confess</a:t>
          </a:r>
          <a:endParaRPr lang="en-US" sz="4200" kern="1200" dirty="0"/>
        </a:p>
      </dsp:txBody>
      <dsp:txXfrm rot="10800000">
        <a:off x="0" y="2539999"/>
        <a:ext cx="4191000" cy="1524000"/>
      </dsp:txXfrm>
    </dsp:sp>
    <dsp:sp modelId="{A2978B68-DDD9-458E-8378-26CA2418F480}">
      <dsp:nvSpPr>
        <dsp:cNvPr id="0" name=""/>
        <dsp:cNvSpPr/>
      </dsp:nvSpPr>
      <dsp:spPr>
        <a:xfrm rot="5400000">
          <a:off x="5270500" y="952499"/>
          <a:ext cx="2032000" cy="4191000"/>
        </a:xfrm>
        <a:prstGeom prst="round1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Baptized</a:t>
          </a:r>
          <a:endParaRPr lang="en-US" sz="4200" kern="1200" dirty="0"/>
        </a:p>
      </dsp:txBody>
      <dsp:txXfrm rot="-5400000">
        <a:off x="4191000" y="2539999"/>
        <a:ext cx="4191000" cy="1524000"/>
      </dsp:txXfrm>
    </dsp:sp>
    <dsp:sp modelId="{CBAE4248-55F1-4755-A697-4AB1DE695D20}">
      <dsp:nvSpPr>
        <dsp:cNvPr id="0" name=""/>
        <dsp:cNvSpPr/>
      </dsp:nvSpPr>
      <dsp:spPr>
        <a:xfrm>
          <a:off x="1885954" y="1523999"/>
          <a:ext cx="4610091" cy="101600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t>TO BE SAVED</a:t>
          </a:r>
          <a:endParaRPr lang="en-US" sz="4200" b="1" kern="1200" dirty="0"/>
        </a:p>
      </dsp:txBody>
      <dsp:txXfrm>
        <a:off x="1935551" y="1573596"/>
        <a:ext cx="4510897"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AA0D4-2CAE-49A1-8686-761D28072E5F}" type="datetimeFigureOut">
              <a:rPr lang="en-US" smtClean="0"/>
              <a:t>5/17/2014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D72CE-F339-4D08-A181-19EFD0435D49}" type="slidenum">
              <a:rPr lang="en-US" smtClean="0"/>
              <a:t>‹#›</a:t>
            </a:fld>
            <a:endParaRPr lang="en-US"/>
          </a:p>
        </p:txBody>
      </p:sp>
    </p:spTree>
    <p:extLst>
      <p:ext uri="{BB962C8B-B14F-4D97-AF65-F5344CB8AC3E}">
        <p14:creationId xmlns:p14="http://schemas.microsoft.com/office/powerpoint/2010/main" val="1746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E525-BF06-440C-966C-CFA27FD3CEC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941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618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E525-BF06-440C-966C-CFA27FD3CEC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3447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2</a:t>
            </a:fld>
            <a:endParaRPr lang="en-US"/>
          </a:p>
        </p:txBody>
      </p:sp>
    </p:spTree>
    <p:extLst>
      <p:ext uri="{BB962C8B-B14F-4D97-AF65-F5344CB8AC3E}">
        <p14:creationId xmlns:p14="http://schemas.microsoft.com/office/powerpoint/2010/main" val="345517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4</a:t>
            </a:fld>
            <a:endParaRPr lang="en-US"/>
          </a:p>
        </p:txBody>
      </p:sp>
    </p:spTree>
    <p:extLst>
      <p:ext uri="{BB962C8B-B14F-4D97-AF65-F5344CB8AC3E}">
        <p14:creationId xmlns:p14="http://schemas.microsoft.com/office/powerpoint/2010/main" val="39618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5</a:t>
            </a:fld>
            <a:endParaRPr lang="en-US"/>
          </a:p>
        </p:txBody>
      </p:sp>
    </p:spTree>
    <p:extLst>
      <p:ext uri="{BB962C8B-B14F-4D97-AF65-F5344CB8AC3E}">
        <p14:creationId xmlns:p14="http://schemas.microsoft.com/office/powerpoint/2010/main" val="210147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618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618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8</a:t>
            </a:fld>
            <a:endParaRPr lang="en-US"/>
          </a:p>
        </p:txBody>
      </p:sp>
    </p:spTree>
    <p:extLst>
      <p:ext uri="{BB962C8B-B14F-4D97-AF65-F5344CB8AC3E}">
        <p14:creationId xmlns:p14="http://schemas.microsoft.com/office/powerpoint/2010/main" val="393341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618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10</a:t>
            </a:fld>
            <a:endParaRPr lang="en-US"/>
          </a:p>
        </p:txBody>
      </p:sp>
    </p:spTree>
    <p:extLst>
      <p:ext uri="{BB962C8B-B14F-4D97-AF65-F5344CB8AC3E}">
        <p14:creationId xmlns:p14="http://schemas.microsoft.com/office/powerpoint/2010/main" val="39618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gs>
            <a:gs pos="67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6541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8" name="Picture 6" descr="C:\Users\Steven\AppData\Local\Microsoft\Windows\Temporary Internet Files\Content.IE5\X7EW8Q4I\MC900382562[1].jp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96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5296033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5922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543733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C:\Users\Steven\AppData\Local\Microsoft\Windows\Temporary Internet Files\Content.IE5\X7EW8Q4I\MP900385256[1].jp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astelsSmooth/>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noAutofit/>
          </a:bodyPr>
          <a:lstStyle>
            <a:lvl1pPr algn="l">
              <a:defRPr sz="4800" b="1" cap="all">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4102" name="Picture 6" descr="C:\Users\Steven\AppData\Local\Microsoft\Windows\Temporary Internet Files\Content.IE5\X7EW8Q4I\MC900382562[1].jp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131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732663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81504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780223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98437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62050"/>
          </a:xfrm>
        </p:spPr>
        <p:txBody>
          <a:bodyPr anchor="b"/>
          <a:lstStyle>
            <a:lvl1pPr algn="l">
              <a:defRPr sz="4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46115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67030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79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3076" name="Picture 4" descr="C:\Users\Steven\AppData\Local\Microsoft\Windows\Temporary Internet Files\Content.IE5\XJOPTHOC\MP900387641[1].jpg"/>
          <p:cNvPicPr>
            <a:picLocks noChangeAspect="1" noChangeArrowheads="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l="3704" t="2700" r="3496" b="2730"/>
          <a:stretch/>
        </p:blipFill>
        <p:spPr bwMode="auto">
          <a:xfrm rot="16200000">
            <a:off x="3837367" y="-3858836"/>
            <a:ext cx="1460684" cy="915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A16A8AA-1B41-4E96-A3A8-59FA02C1F281}" type="datetimeFigureOut">
              <a:rPr lang="en-US" smtClean="0">
                <a:solidFill>
                  <a:srgbClr val="EEECE1"/>
                </a:solidFill>
              </a:rPr>
              <a:pPr/>
              <a:t>5/17/2014</a:t>
            </a:fld>
            <a:endParaRPr lang="en-US">
              <a:solidFill>
                <a:srgbClr val="EEECE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a:solidFill>
                <a:srgbClr val="EEECE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AC3B831D-616C-4A17-8B3F-D652F8924335}" type="slidenum">
              <a:rPr lang="en-US" smtClean="0">
                <a:solidFill>
                  <a:srgbClr val="EEECE1"/>
                </a:solidFill>
              </a:rPr>
              <a:pPr/>
              <a:t>‹#›</a:t>
            </a:fld>
            <a:endParaRPr lang="en-US">
              <a:solidFill>
                <a:srgbClr val="EEECE1"/>
              </a:solidFill>
            </a:endParaRPr>
          </a:p>
        </p:txBody>
      </p:sp>
      <p:pic>
        <p:nvPicPr>
          <p:cNvPr id="3074" name="Picture 2" descr="C:\Users\Steven\AppData\Local\Microsoft\Windows\Temporary Internet Files\Content.IE5\4O81FVFT\MC900065565[1].gif"/>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39185" y="1447800"/>
            <a:ext cx="5715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Steven\AppData\Local\Microsoft\Windows\Temporary Internet Files\Content.IE5\X7EW8Q4I\MC900382562[1].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4502" b="9872"/>
          <a:stretch/>
        </p:blipFill>
        <p:spPr bwMode="auto">
          <a:xfrm>
            <a:off x="-22140" y="-12885"/>
            <a:ext cx="2057400" cy="15559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0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800" kern="120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The New Testament </a:t>
            </a:r>
            <a:r>
              <a:rPr lang="en-US" sz="7200" dirty="0" smtClean="0">
                <a:effectLst>
                  <a:outerShdw blurRad="38100" dist="38100" dir="2700000" algn="tl">
                    <a:srgbClr val="000000">
                      <a:alpha val="43137"/>
                    </a:srgbClr>
                  </a:outerShdw>
                  <a:reflection blurRad="6350" stA="60000" endA="900" endPos="58000" dir="5400000" sy="-100000" algn="bl" rotWithShape="0"/>
                </a:effectLst>
              </a:rPr>
              <a:t>A PATTERN?</a:t>
            </a:r>
            <a:endParaRPr lang="en-US" sz="7200" dirty="0">
              <a:effectLst>
                <a:outerShdw blurRad="38100" dist="38100" dir="2700000" algn="tl">
                  <a:srgbClr val="000000">
                    <a:alpha val="43137"/>
                  </a:srgbClr>
                </a:outerShdw>
                <a:reflection blurRad="6350" stA="60000" endA="900" endPos="58000" dir="5400000" sy="-100000" algn="bl" rotWithShape="0"/>
              </a:effectLst>
            </a:endParaRPr>
          </a:p>
        </p:txBody>
      </p:sp>
      <p:sp>
        <p:nvSpPr>
          <p:cNvPr id="3" name="Subtitle 2"/>
          <p:cNvSpPr>
            <a:spLocks noGrp="1"/>
          </p:cNvSpPr>
          <p:nvPr>
            <p:ph type="subTitle" idx="1"/>
          </p:nvPr>
        </p:nvSpPr>
        <p:spPr>
          <a:xfrm>
            <a:off x="1371600" y="4038600"/>
            <a:ext cx="6400800" cy="1600200"/>
          </a:xfrm>
        </p:spPr>
        <p:txBody>
          <a:bodyPr/>
          <a:lstStyle/>
          <a:p>
            <a:r>
              <a:rPr lang="en-US" dirty="0" smtClean="0"/>
              <a:t>That You May Know The New Testament Is Our Pattern Today</a:t>
            </a:r>
            <a:endParaRPr lang="en-US" dirty="0"/>
          </a:p>
        </p:txBody>
      </p:sp>
      <p:sp>
        <p:nvSpPr>
          <p:cNvPr id="4" name="TextBox 3"/>
          <p:cNvSpPr txBox="1"/>
          <p:nvPr/>
        </p:nvSpPr>
        <p:spPr>
          <a:xfrm>
            <a:off x="0" y="6488668"/>
            <a:ext cx="885179" cy="369332"/>
          </a:xfrm>
          <a:prstGeom prst="rect">
            <a:avLst/>
          </a:prstGeom>
          <a:noFill/>
        </p:spPr>
        <p:txBody>
          <a:bodyPr wrap="none" rtlCol="0">
            <a:spAutoFit/>
          </a:bodyPr>
          <a:lstStyle/>
          <a:p>
            <a:r>
              <a:rPr lang="en-US" dirty="0" smtClean="0">
                <a:solidFill>
                  <a:schemeClr val="bg2"/>
                </a:solidFill>
              </a:rPr>
              <a:t>(part 3)</a:t>
            </a:r>
            <a:endParaRPr lang="en-US" dirty="0">
              <a:solidFill>
                <a:schemeClr val="bg2"/>
              </a:solidFill>
            </a:endParaRPr>
          </a:p>
        </p:txBody>
      </p:sp>
    </p:spTree>
    <p:extLst>
      <p:ext uri="{BB962C8B-B14F-4D97-AF65-F5344CB8AC3E}">
        <p14:creationId xmlns:p14="http://schemas.microsoft.com/office/powerpoint/2010/main" val="3518448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solidFill>
                  <a:schemeClr val="bg1"/>
                </a:solidFill>
              </a:rPr>
              <a:t>It must have been conceived</a:t>
            </a:r>
          </a:p>
          <a:p>
            <a:pPr marL="514350" indent="-514350">
              <a:buFont typeface="+mj-lt"/>
              <a:buAutoNum type="arabicPeriod"/>
            </a:pPr>
            <a:r>
              <a:rPr lang="en-US" dirty="0" smtClean="0">
                <a:solidFill>
                  <a:schemeClr val="bg1"/>
                </a:solidFill>
              </a:rPr>
              <a:t>It must be approved of by the originator</a:t>
            </a:r>
          </a:p>
          <a:p>
            <a:pPr marL="514350" indent="-514350">
              <a:buFont typeface="+mj-lt"/>
              <a:buAutoNum type="arabicPeriod"/>
            </a:pPr>
            <a:r>
              <a:rPr lang="en-US" dirty="0" smtClean="0">
                <a:solidFill>
                  <a:schemeClr val="bg1"/>
                </a:solidFill>
              </a:rPr>
              <a:t>It must have been revealed</a:t>
            </a:r>
          </a:p>
          <a:p>
            <a:pPr marL="914400" lvl="1" indent="-514350"/>
            <a:r>
              <a:rPr lang="en-US" dirty="0" smtClean="0">
                <a:solidFill>
                  <a:schemeClr val="bg1"/>
                </a:solidFill>
              </a:rPr>
              <a:t>Preserved, recorded, delivered</a:t>
            </a:r>
          </a:p>
          <a:p>
            <a:pPr marL="514350" indent="-514350">
              <a:buFont typeface="+mj-lt"/>
              <a:buAutoNum type="arabicPeriod"/>
            </a:pPr>
            <a:r>
              <a:rPr lang="en-US" b="1" dirty="0" smtClean="0"/>
              <a:t>It must call for certain behavior or action to be reproduced</a:t>
            </a:r>
          </a:p>
        </p:txBody>
      </p:sp>
      <p:sp>
        <p:nvSpPr>
          <p:cNvPr id="6" name="TextBox 5"/>
          <p:cNvSpPr txBox="1"/>
          <p:nvPr/>
        </p:nvSpPr>
        <p:spPr>
          <a:xfrm>
            <a:off x="585537" y="1747897"/>
            <a:ext cx="800100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t>“If </a:t>
            </a:r>
            <a:r>
              <a:rPr lang="en-US" sz="3200" dirty="0"/>
              <a:t>anyone thinks himself to be a prophet or spiritual, let him acknowledge that the things which I write to you are the commandments of the </a:t>
            </a:r>
            <a:r>
              <a:rPr lang="en-US" sz="3200" dirty="0" smtClean="0"/>
              <a:t>Lord” (1 Cor. 14:37)</a:t>
            </a:r>
            <a:endParaRPr lang="en-US" sz="3200" dirty="0"/>
          </a:p>
        </p:txBody>
      </p:sp>
      <p:sp>
        <p:nvSpPr>
          <p:cNvPr id="2" name="TextBox 1"/>
          <p:cNvSpPr txBox="1"/>
          <p:nvPr/>
        </p:nvSpPr>
        <p:spPr>
          <a:xfrm>
            <a:off x="990600" y="5334000"/>
            <a:ext cx="7239000" cy="584775"/>
          </a:xfrm>
          <a:prstGeom prst="rect">
            <a:avLst/>
          </a:prstGeom>
          <a:noFill/>
        </p:spPr>
        <p:txBody>
          <a:bodyPr wrap="square" rtlCol="0">
            <a:prstTxWarp prst="textPlain">
              <a:avLst/>
            </a:prstTxWarp>
            <a:spAutoFit/>
          </a:bodyPr>
          <a:lstStyle/>
          <a:p>
            <a:r>
              <a:rPr lang="en-US" sz="3200" dirty="0" smtClean="0">
                <a:effectLst>
                  <a:outerShdw blurRad="50800" dist="38100" dir="5400000" algn="t" rotWithShape="0">
                    <a:prstClr val="black">
                      <a:alpha val="40000"/>
                    </a:prstClr>
                  </a:outerShdw>
                  <a:reflection blurRad="6350" stA="55000" endA="300" endPos="45500" dir="5400000" sy="-100000" algn="bl" rotWithShape="0"/>
                </a:effectLst>
                <a:latin typeface="Adobe Gothic Std B" pitchFamily="34" charset="-128"/>
                <a:ea typeface="Adobe Gothic Std B" pitchFamily="34" charset="-128"/>
              </a:rPr>
              <a:t>Luke 6:46-49</a:t>
            </a:r>
            <a:endParaRPr lang="en-US" sz="3200" dirty="0">
              <a:effectLst>
                <a:outerShdw blurRad="50800" dist="38100" dir="5400000" algn="t" rotWithShape="0">
                  <a:prstClr val="black">
                    <a:alpha val="40000"/>
                  </a:prstClr>
                </a:outerShdw>
                <a:reflection blurRad="6350" stA="55000" endA="300" endPos="45500" dir="5400000" sy="-100000" algn="bl" rotWithShape="0"/>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2477770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b="1" dirty="0" smtClean="0">
                <a:solidFill>
                  <a:schemeClr val="bg1"/>
                </a:solidFill>
              </a:rPr>
              <a:t>It must have been conceived</a:t>
            </a:r>
          </a:p>
          <a:p>
            <a:pPr marL="514350" indent="-514350">
              <a:buFont typeface="+mj-lt"/>
              <a:buAutoNum type="arabicPeriod"/>
            </a:pPr>
            <a:r>
              <a:rPr lang="en-US" b="1" dirty="0" smtClean="0">
                <a:solidFill>
                  <a:schemeClr val="bg1"/>
                </a:solidFill>
              </a:rPr>
              <a:t>It must be approved of by the originator</a:t>
            </a:r>
          </a:p>
          <a:p>
            <a:pPr marL="514350" indent="-514350">
              <a:buFont typeface="+mj-lt"/>
              <a:buAutoNum type="arabicPeriod"/>
            </a:pPr>
            <a:r>
              <a:rPr lang="en-US" b="1" dirty="0" smtClean="0">
                <a:solidFill>
                  <a:schemeClr val="bg1"/>
                </a:solidFill>
              </a:rPr>
              <a:t>It must have been revealed</a:t>
            </a:r>
          </a:p>
          <a:p>
            <a:pPr marL="914400" lvl="1" indent="-514350"/>
            <a:r>
              <a:rPr lang="en-US" b="1" dirty="0" smtClean="0">
                <a:solidFill>
                  <a:schemeClr val="bg1"/>
                </a:solidFill>
              </a:rPr>
              <a:t>Preserved, recorded, delivered</a:t>
            </a:r>
          </a:p>
          <a:p>
            <a:pPr marL="514350" indent="-514350">
              <a:buFont typeface="+mj-lt"/>
              <a:buAutoNum type="arabicPeriod"/>
            </a:pPr>
            <a:r>
              <a:rPr lang="en-US" b="1" dirty="0" smtClean="0">
                <a:solidFill>
                  <a:schemeClr val="bg1"/>
                </a:solidFill>
              </a:rPr>
              <a:t>It must call for certain behavior or action to be reproduced</a:t>
            </a:r>
          </a:p>
          <a:p>
            <a:pPr marL="514350" indent="-514350">
              <a:buFont typeface="+mj-lt"/>
              <a:buAutoNum type="arabicPeriod"/>
            </a:pPr>
            <a:r>
              <a:rPr lang="en-US" b="1" dirty="0" smtClean="0"/>
              <a:t>Rejecting the pattern is rejecting the author of it</a:t>
            </a:r>
          </a:p>
        </p:txBody>
      </p:sp>
      <p:sp>
        <p:nvSpPr>
          <p:cNvPr id="2" name="TextBox 1"/>
          <p:cNvSpPr txBox="1"/>
          <p:nvPr/>
        </p:nvSpPr>
        <p:spPr>
          <a:xfrm>
            <a:off x="533400" y="2209800"/>
            <a:ext cx="81534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Luke 10:16, “He </a:t>
            </a:r>
            <a:r>
              <a:rPr lang="en-US" sz="2800" dirty="0"/>
              <a:t>who hears you hears Me, he who rejects you rejects Me, and he who rejects Me rejects Him who sent Me</a:t>
            </a:r>
            <a:r>
              <a:rPr lang="en-US" sz="2800" dirty="0" smtClean="0"/>
              <a:t>.”</a:t>
            </a:r>
            <a:endParaRPr lang="en-US" sz="2800" dirty="0"/>
          </a:p>
        </p:txBody>
      </p:sp>
      <p:sp>
        <p:nvSpPr>
          <p:cNvPr id="6" name="TextBox 5"/>
          <p:cNvSpPr txBox="1"/>
          <p:nvPr/>
        </p:nvSpPr>
        <p:spPr>
          <a:xfrm>
            <a:off x="990600" y="3733800"/>
            <a:ext cx="7239000" cy="584775"/>
          </a:xfrm>
          <a:prstGeom prst="rect">
            <a:avLst/>
          </a:prstGeom>
          <a:noFill/>
        </p:spPr>
        <p:txBody>
          <a:bodyPr wrap="square" rtlCol="0">
            <a:prstTxWarp prst="textPlain">
              <a:avLst/>
            </a:prstTxWarp>
            <a:spAutoFit/>
          </a:bodyPr>
          <a:lstStyle/>
          <a:p>
            <a:r>
              <a:rPr lang="en-US" sz="3200" dirty="0" smtClean="0">
                <a:effectLst>
                  <a:outerShdw blurRad="50800" dist="38100" dir="5400000" algn="t" rotWithShape="0">
                    <a:prstClr val="black">
                      <a:alpha val="40000"/>
                    </a:prstClr>
                  </a:outerShdw>
                  <a:reflection blurRad="6350" stA="55000" endA="300" endPos="45500" dir="5400000" sy="-100000" algn="bl" rotWithShape="0"/>
                </a:effectLst>
                <a:latin typeface="Adobe Gothic Std B" pitchFamily="34" charset="-128"/>
                <a:ea typeface="Adobe Gothic Std B" pitchFamily="34" charset="-128"/>
              </a:rPr>
              <a:t>1 Thess. 4:1-8</a:t>
            </a:r>
            <a:endParaRPr lang="en-US" sz="3200" dirty="0">
              <a:effectLst>
                <a:outerShdw blurRad="50800" dist="38100" dir="5400000" algn="t" rotWithShape="0">
                  <a:prstClr val="black">
                    <a:alpha val="40000"/>
                  </a:prstClr>
                </a:outerShdw>
                <a:reflection blurRad="6350" stA="55000" endA="300" endPos="45500" dir="5400000" sy="-100000" algn="bl" rotWithShape="0"/>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50014428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362075"/>
          </a:xfrm>
        </p:spPr>
        <p:txBody>
          <a:bodyPr/>
          <a:lstStyle/>
          <a:p>
            <a:r>
              <a:rPr lang="en-US" dirty="0" smtClean="0"/>
              <a:t>Have You Followed The Pattern?</a:t>
            </a:r>
            <a:endParaRPr lang="en-US" dirty="0"/>
          </a:p>
        </p:txBody>
      </p:sp>
      <p:graphicFrame>
        <p:nvGraphicFramePr>
          <p:cNvPr id="5" name="Diagram 4"/>
          <p:cNvGraphicFramePr/>
          <p:nvPr>
            <p:extLst>
              <p:ext uri="{D42A27DB-BD31-4B8C-83A1-F6EECF244321}">
                <p14:modId xmlns:p14="http://schemas.microsoft.com/office/powerpoint/2010/main" val="3606409109"/>
              </p:ext>
            </p:extLst>
          </p:nvPr>
        </p:nvGraphicFramePr>
        <p:xfrm>
          <a:off x="381000" y="2286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43994" y="1268053"/>
            <a:ext cx="2682466" cy="400110"/>
          </a:xfrm>
          <a:prstGeom prst="rect">
            <a:avLst/>
          </a:prstGeom>
          <a:noFill/>
        </p:spPr>
        <p:txBody>
          <a:bodyPr wrap="none" rtlCol="0">
            <a:spAutoFit/>
          </a:bodyPr>
          <a:lstStyle/>
          <a:p>
            <a:pPr algn="r"/>
            <a:r>
              <a:rPr lang="en-US" sz="2000" dirty="0" smtClean="0">
                <a:solidFill>
                  <a:prstClr val="white"/>
                </a:solidFill>
              </a:rPr>
              <a:t>Mk. 2:1-5; 5:25-34; etc.</a:t>
            </a:r>
            <a:endParaRPr lang="en-US" sz="2000" dirty="0">
              <a:solidFill>
                <a:prstClr val="white"/>
              </a:solidFill>
            </a:endParaRPr>
          </a:p>
        </p:txBody>
      </p:sp>
      <p:sp>
        <p:nvSpPr>
          <p:cNvPr id="7" name="TextBox 6"/>
          <p:cNvSpPr txBox="1"/>
          <p:nvPr/>
        </p:nvSpPr>
        <p:spPr>
          <a:xfrm>
            <a:off x="4640096" y="1295400"/>
            <a:ext cx="2856872" cy="400110"/>
          </a:xfrm>
          <a:prstGeom prst="rect">
            <a:avLst/>
          </a:prstGeom>
          <a:noFill/>
        </p:spPr>
        <p:txBody>
          <a:bodyPr wrap="none" rtlCol="0">
            <a:spAutoFit/>
          </a:bodyPr>
          <a:lstStyle/>
          <a:p>
            <a:r>
              <a:rPr lang="en-US" sz="2000" dirty="0" smtClean="0">
                <a:solidFill>
                  <a:prstClr val="white"/>
                </a:solidFill>
              </a:rPr>
              <a:t>Mk. 1:14, 15, 2:17; 6:7-12</a:t>
            </a:r>
            <a:endParaRPr lang="en-US" sz="2000" dirty="0">
              <a:solidFill>
                <a:prstClr val="white"/>
              </a:solidFill>
            </a:endParaRPr>
          </a:p>
        </p:txBody>
      </p:sp>
      <p:sp>
        <p:nvSpPr>
          <p:cNvPr id="8" name="TextBox 7"/>
          <p:cNvSpPr txBox="1"/>
          <p:nvPr/>
        </p:nvSpPr>
        <p:spPr>
          <a:xfrm>
            <a:off x="1833154" y="2819400"/>
            <a:ext cx="2666114" cy="400110"/>
          </a:xfrm>
          <a:prstGeom prst="rect">
            <a:avLst/>
          </a:prstGeom>
          <a:noFill/>
        </p:spPr>
        <p:txBody>
          <a:bodyPr wrap="none" rtlCol="0">
            <a:spAutoFit/>
          </a:bodyPr>
          <a:lstStyle/>
          <a:p>
            <a:pPr algn="r"/>
            <a:r>
              <a:rPr lang="en-US" sz="2000" dirty="0" smtClean="0">
                <a:solidFill>
                  <a:prstClr val="white"/>
                </a:solidFill>
              </a:rPr>
              <a:t>Mk. 10:17, 18; 11:27-33</a:t>
            </a:r>
            <a:endParaRPr lang="en-US" sz="2000" dirty="0">
              <a:solidFill>
                <a:prstClr val="white"/>
              </a:solidFill>
            </a:endParaRPr>
          </a:p>
        </p:txBody>
      </p:sp>
      <p:sp>
        <p:nvSpPr>
          <p:cNvPr id="9" name="TextBox 8"/>
          <p:cNvSpPr txBox="1"/>
          <p:nvPr/>
        </p:nvSpPr>
        <p:spPr>
          <a:xfrm>
            <a:off x="4572000" y="2819400"/>
            <a:ext cx="1612942" cy="400110"/>
          </a:xfrm>
          <a:prstGeom prst="rect">
            <a:avLst/>
          </a:prstGeom>
          <a:noFill/>
        </p:spPr>
        <p:txBody>
          <a:bodyPr wrap="none" rtlCol="0">
            <a:spAutoFit/>
          </a:bodyPr>
          <a:lstStyle/>
          <a:p>
            <a:r>
              <a:rPr lang="en-US" sz="2000" dirty="0" smtClean="0">
                <a:solidFill>
                  <a:prstClr val="white"/>
                </a:solidFill>
              </a:rPr>
              <a:t>Mk. 16:15, 16</a:t>
            </a:r>
            <a:endParaRPr lang="en-US" sz="2000" dirty="0">
              <a:solidFill>
                <a:prstClr val="white"/>
              </a:solidFill>
            </a:endParaRPr>
          </a:p>
        </p:txBody>
      </p:sp>
    </p:spTree>
    <p:extLst>
      <p:ext uri="{BB962C8B-B14F-4D97-AF65-F5344CB8AC3E}">
        <p14:creationId xmlns:p14="http://schemas.microsoft.com/office/powerpoint/2010/main" val="557210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CBAE4248-55F1-4755-A697-4AB1DE695D20}"/>
                                            </p:graphicEl>
                                          </p:spTgt>
                                        </p:tgtEl>
                                        <p:attrNameLst>
                                          <p:attrName>style.visibility</p:attrName>
                                        </p:attrNameLst>
                                      </p:cBhvr>
                                      <p:to>
                                        <p:strVal val="visible"/>
                                      </p:to>
                                    </p:set>
                                    <p:animEffect transition="in" filter="barn(inVertical)">
                                      <p:cBhvr>
                                        <p:cTn id="7" dur="500"/>
                                        <p:tgtEl>
                                          <p:spTgt spid="5">
                                            <p:graphicEl>
                                              <a:dgm id="{CBAE4248-55F1-4755-A697-4AB1DE695D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DF0EABB1-FD1A-46D7-92F4-F3D63CD62B43}"/>
                                            </p:graphicEl>
                                          </p:spTgt>
                                        </p:tgtEl>
                                        <p:attrNameLst>
                                          <p:attrName>style.visibility</p:attrName>
                                        </p:attrNameLst>
                                      </p:cBhvr>
                                      <p:to>
                                        <p:strVal val="visible"/>
                                      </p:to>
                                    </p:set>
                                    <p:animEffect transition="in" filter="barn(inVertical)">
                                      <p:cBhvr>
                                        <p:cTn id="12" dur="500"/>
                                        <p:tgtEl>
                                          <p:spTgt spid="5">
                                            <p:graphicEl>
                                              <a:dgm id="{DF0EABB1-FD1A-46D7-92F4-F3D63CD62B43}"/>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graphicEl>
                                              <a:dgm id="{348058BD-73B8-4C15-BB6C-E0D67D876BC7}"/>
                                            </p:graphicEl>
                                          </p:spTgt>
                                        </p:tgtEl>
                                        <p:attrNameLst>
                                          <p:attrName>style.visibility</p:attrName>
                                        </p:attrNameLst>
                                      </p:cBhvr>
                                      <p:to>
                                        <p:strVal val="visible"/>
                                      </p:to>
                                    </p:set>
                                    <p:animEffect transition="in" filter="barn(inVertical)">
                                      <p:cBhvr>
                                        <p:cTn id="21" dur="500"/>
                                        <p:tgtEl>
                                          <p:spTgt spid="5">
                                            <p:graphicEl>
                                              <a:dgm id="{348058BD-73B8-4C15-BB6C-E0D67D876BC7}"/>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graphicEl>
                                              <a:dgm id="{46F8BE8D-00F8-47E3-A9DF-E2D653597D33}"/>
                                            </p:graphicEl>
                                          </p:spTgt>
                                        </p:tgtEl>
                                        <p:attrNameLst>
                                          <p:attrName>style.visibility</p:attrName>
                                        </p:attrNameLst>
                                      </p:cBhvr>
                                      <p:to>
                                        <p:strVal val="visible"/>
                                      </p:to>
                                    </p:set>
                                    <p:animEffect transition="in" filter="barn(inVertical)">
                                      <p:cBhvr>
                                        <p:cTn id="30" dur="500"/>
                                        <p:tgtEl>
                                          <p:spTgt spid="5">
                                            <p:graphicEl>
                                              <a:dgm id="{46F8BE8D-00F8-47E3-A9DF-E2D653597D33}"/>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graphicEl>
                                              <a:dgm id="{A2978B68-DDD9-458E-8378-26CA2418F480}"/>
                                            </p:graphicEl>
                                          </p:spTgt>
                                        </p:tgtEl>
                                        <p:attrNameLst>
                                          <p:attrName>style.visibility</p:attrName>
                                        </p:attrNameLst>
                                      </p:cBhvr>
                                      <p:to>
                                        <p:strVal val="visible"/>
                                      </p:to>
                                    </p:set>
                                    <p:animEffect transition="in" filter="barn(inVertical)">
                                      <p:cBhvr>
                                        <p:cTn id="39" dur="500"/>
                                        <p:tgtEl>
                                          <p:spTgt spid="5">
                                            <p:graphicEl>
                                              <a:dgm id="{A2978B68-DDD9-458E-8378-26CA2418F480}"/>
                                            </p:graphic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effectLst>
                  <a:innerShdw blurRad="63500" dist="50800" dir="8100000">
                    <a:prstClr val="black">
                      <a:alpha val="50000"/>
                    </a:prstClr>
                  </a:innerShdw>
                </a:effectLst>
              </a:rPr>
              <a:t>A pattern has existed in every time period (Patriarchal and Mosaic)</a:t>
            </a:r>
          </a:p>
          <a:p>
            <a:pPr marL="514350" indent="-514350">
              <a:buFont typeface="+mj-lt"/>
              <a:buAutoNum type="arabicPeriod"/>
            </a:pPr>
            <a:r>
              <a:rPr lang="en-US" sz="4000" dirty="0" smtClean="0">
                <a:effectLst>
                  <a:innerShdw blurRad="63500" dist="50800" dir="8100000">
                    <a:prstClr val="black">
                      <a:alpha val="50000"/>
                    </a:prstClr>
                  </a:innerShdw>
                </a:effectLst>
              </a:rPr>
              <a:t>Six reasons why the New Testament is our pattern</a:t>
            </a:r>
            <a:endParaRPr lang="en-US" sz="4000" dirty="0">
              <a:effectLst>
                <a:innerShdw blurRad="63500" dist="50800" dir="8100000">
                  <a:prstClr val="black">
                    <a:alpha val="50000"/>
                  </a:prstClr>
                </a:innerShdw>
              </a:effectLst>
            </a:endParaRPr>
          </a:p>
        </p:txBody>
      </p:sp>
    </p:spTree>
    <p:extLst>
      <p:ext uri="{BB962C8B-B14F-4D97-AF65-F5344CB8AC3E}">
        <p14:creationId xmlns:p14="http://schemas.microsoft.com/office/powerpoint/2010/main" val="3097365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09800"/>
            <a:ext cx="7772400" cy="1362075"/>
          </a:xfrm>
        </p:spPr>
        <p:txBody>
          <a:bodyPr>
            <a:scene3d>
              <a:camera prst="orthographicFront"/>
              <a:lightRig rig="threePt" dir="t"/>
            </a:scene3d>
            <a:sp3d extrusionH="57150">
              <a:bevelT w="38100" h="38100"/>
            </a:sp3d>
          </a:bodyPr>
          <a:lstStyle/>
          <a:p>
            <a:r>
              <a:rPr lang="en-US" sz="8800" dirty="0" smtClean="0"/>
              <a:t>5 Things </a:t>
            </a:r>
            <a:r>
              <a:rPr lang="en-US" dirty="0" smtClean="0"/>
              <a:t>That Must Be True For A </a:t>
            </a:r>
            <a:r>
              <a:rPr lang="en-US" dirty="0" smtClean="0">
                <a:solidFill>
                  <a:srgbClr val="C00000"/>
                </a:solidFill>
              </a:rPr>
              <a:t>Pattern</a:t>
            </a:r>
            <a:r>
              <a:rPr lang="en-US" dirty="0" smtClean="0"/>
              <a:t> To Exist</a:t>
            </a:r>
            <a:endParaRPr lang="en-US" dirty="0"/>
          </a:p>
        </p:txBody>
      </p:sp>
    </p:spTree>
    <p:extLst>
      <p:ext uri="{BB962C8B-B14F-4D97-AF65-F5344CB8AC3E}">
        <p14:creationId xmlns:p14="http://schemas.microsoft.com/office/powerpoint/2010/main" val="607166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a:xfrm>
            <a:off x="457200" y="1600200"/>
            <a:ext cx="8534400" cy="4525963"/>
          </a:xfrm>
        </p:spPr>
        <p:txBody>
          <a:bodyPr>
            <a:normAutofit/>
          </a:bodyPr>
          <a:lstStyle/>
          <a:p>
            <a:pPr marL="514350" indent="-514350">
              <a:buFont typeface="+mj-lt"/>
              <a:buAutoNum type="arabicPeriod"/>
            </a:pPr>
            <a:r>
              <a:rPr lang="en-US" b="1" dirty="0" smtClean="0"/>
              <a:t>It must have been conceived</a:t>
            </a:r>
          </a:p>
          <a:p>
            <a:pPr marL="514350" indent="-514350">
              <a:buFont typeface="+mj-lt"/>
              <a:buAutoNum type="arabicPeriod"/>
            </a:pPr>
            <a:r>
              <a:rPr lang="en-US" b="1" dirty="0" smtClean="0"/>
              <a:t>Its enactment must be accepted by the author</a:t>
            </a:r>
          </a:p>
          <a:p>
            <a:pPr marL="514350" indent="-514350">
              <a:buFont typeface="+mj-lt"/>
              <a:buAutoNum type="arabicPeriod"/>
            </a:pPr>
            <a:r>
              <a:rPr lang="en-US" b="1" dirty="0" smtClean="0"/>
              <a:t>It must have been revealed</a:t>
            </a:r>
          </a:p>
          <a:p>
            <a:pPr marL="914400" lvl="1" indent="-514350"/>
            <a:r>
              <a:rPr lang="en-US" b="1" dirty="0" smtClean="0"/>
              <a:t>Preserved, recorded, delivered</a:t>
            </a:r>
          </a:p>
          <a:p>
            <a:pPr marL="514350" indent="-514350">
              <a:buFont typeface="+mj-lt"/>
              <a:buAutoNum type="arabicPeriod"/>
            </a:pPr>
            <a:r>
              <a:rPr lang="en-US" b="1" dirty="0" smtClean="0"/>
              <a:t>It must call for certain behavior or action to be reproduced</a:t>
            </a:r>
          </a:p>
          <a:p>
            <a:pPr marL="514350" indent="-514350">
              <a:buFont typeface="+mj-lt"/>
              <a:buAutoNum type="arabicPeriod"/>
            </a:pPr>
            <a:r>
              <a:rPr lang="en-US" b="1" dirty="0" smtClean="0"/>
              <a:t>In rejecting it, there is a rejection of the author and his way</a:t>
            </a:r>
          </a:p>
        </p:txBody>
      </p:sp>
    </p:spTree>
    <p:extLst>
      <p:ext uri="{BB962C8B-B14F-4D97-AF65-F5344CB8AC3E}">
        <p14:creationId xmlns:p14="http://schemas.microsoft.com/office/powerpoint/2010/main" val="34523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pPr marL="514350" indent="-514350">
              <a:buFont typeface="+mj-lt"/>
              <a:buAutoNum type="arabicPeriod"/>
            </a:pPr>
            <a:r>
              <a:rPr lang="en-US" b="1" dirty="0" smtClean="0"/>
              <a:t>It must have been conceived</a:t>
            </a:r>
          </a:p>
          <a:p>
            <a:pPr marL="914400" lvl="1" indent="-514350"/>
            <a:r>
              <a:rPr lang="en-US" dirty="0" smtClean="0"/>
              <a:t>“Known </a:t>
            </a:r>
            <a:r>
              <a:rPr lang="en-US" dirty="0"/>
              <a:t>to God from eternity are all His </a:t>
            </a:r>
            <a:r>
              <a:rPr lang="en-US" dirty="0" smtClean="0"/>
              <a:t>works” (Acts 15:18)</a:t>
            </a:r>
          </a:p>
          <a:p>
            <a:pPr marL="914400" lvl="1" indent="-514350"/>
            <a:r>
              <a:rPr lang="en-US" dirty="0" smtClean="0"/>
              <a:t>Who will contend that the New Testament was not known to God from eternity (Is. 46:10-13; Jer. 31:31-34; Eph. 1:11; 3:10, 11)?</a:t>
            </a:r>
          </a:p>
          <a:p>
            <a:pPr marL="914400" lvl="1" indent="-514350"/>
            <a:r>
              <a:rPr lang="en-US" dirty="0"/>
              <a:t>“To them God willed to make known what are the riches of the glory of this mystery among the Gentiles: which is Christ in you, the hope of </a:t>
            </a:r>
            <a:r>
              <a:rPr lang="en-US" dirty="0" smtClean="0"/>
              <a:t>glory” (Col. 1:27)</a:t>
            </a:r>
            <a:endParaRPr lang="en-US" dirty="0"/>
          </a:p>
        </p:txBody>
      </p:sp>
    </p:spTree>
    <p:extLst>
      <p:ext uri="{BB962C8B-B14F-4D97-AF65-F5344CB8AC3E}">
        <p14:creationId xmlns:p14="http://schemas.microsoft.com/office/powerpoint/2010/main" val="42054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a:xfrm>
            <a:off x="457200" y="1600200"/>
            <a:ext cx="8534400" cy="4525963"/>
          </a:xfrm>
        </p:spPr>
        <p:txBody>
          <a:bodyPr/>
          <a:lstStyle/>
          <a:p>
            <a:pPr marL="514350" indent="-514350">
              <a:buFont typeface="+mj-lt"/>
              <a:buAutoNum type="arabicPeriod"/>
            </a:pPr>
            <a:r>
              <a:rPr lang="en-US" dirty="0" smtClean="0">
                <a:solidFill>
                  <a:schemeClr val="bg1"/>
                </a:solidFill>
              </a:rPr>
              <a:t>It must have been conceived</a:t>
            </a:r>
          </a:p>
          <a:p>
            <a:pPr marL="514350" indent="-514350">
              <a:buFont typeface="+mj-lt"/>
              <a:buAutoNum type="arabicPeriod"/>
            </a:pPr>
            <a:r>
              <a:rPr lang="en-US" b="1" dirty="0"/>
              <a:t>Its enactment must be accepted by the author</a:t>
            </a:r>
          </a:p>
        </p:txBody>
      </p:sp>
      <p:sp>
        <p:nvSpPr>
          <p:cNvPr id="2" name="TextBox 1"/>
          <p:cNvSpPr txBox="1"/>
          <p:nvPr/>
        </p:nvSpPr>
        <p:spPr>
          <a:xfrm>
            <a:off x="685800" y="2795349"/>
            <a:ext cx="7924800" cy="4062651"/>
          </a:xfrm>
          <a:prstGeom prst="snip2DiagRect">
            <a:avLst>
              <a:gd name="adj1" fmla="val 0"/>
              <a:gd name="adj2" fmla="val 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37  "All that the Father gives Me will come to Me, and the one who comes to Me I will by no means cast out.</a:t>
            </a:r>
          </a:p>
          <a:p>
            <a:r>
              <a:rPr lang="en-US" sz="3000" b="1" dirty="0"/>
              <a:t>38  "For I have come down from heaven, not to do My own will, but the will of Him who sent Me</a:t>
            </a:r>
            <a:r>
              <a:rPr lang="en-US" sz="3000" dirty="0"/>
              <a:t>.</a:t>
            </a:r>
          </a:p>
          <a:p>
            <a:r>
              <a:rPr lang="en-US" sz="2800" dirty="0"/>
              <a:t>39  "This is the will of the Father who sent Me, that of all He has given Me I should lose nothing, but should raise it up at the last day</a:t>
            </a:r>
            <a:r>
              <a:rPr lang="en-US" sz="2800" dirty="0" smtClean="0"/>
              <a:t>. </a:t>
            </a:r>
            <a:r>
              <a:rPr lang="en-US" sz="2800" b="1" dirty="0" smtClean="0"/>
              <a:t>(Jn. 6)</a:t>
            </a:r>
            <a:endParaRPr lang="en-US" sz="2800" b="1" dirty="0"/>
          </a:p>
        </p:txBody>
      </p:sp>
    </p:spTree>
    <p:extLst>
      <p:ext uri="{BB962C8B-B14F-4D97-AF65-F5344CB8AC3E}">
        <p14:creationId xmlns:p14="http://schemas.microsoft.com/office/powerpoint/2010/main" val="30257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a:xfrm>
            <a:off x="457200" y="1600200"/>
            <a:ext cx="8534400" cy="4525963"/>
          </a:xfrm>
        </p:spPr>
        <p:txBody>
          <a:bodyPr/>
          <a:lstStyle/>
          <a:p>
            <a:pPr marL="514350" indent="-514350">
              <a:buFont typeface="+mj-lt"/>
              <a:buAutoNum type="arabicPeriod"/>
            </a:pPr>
            <a:r>
              <a:rPr lang="en-US" dirty="0" smtClean="0">
                <a:solidFill>
                  <a:schemeClr val="bg1"/>
                </a:solidFill>
              </a:rPr>
              <a:t>It must have been conceived</a:t>
            </a:r>
          </a:p>
          <a:p>
            <a:pPr marL="514350" indent="-514350">
              <a:buFont typeface="+mj-lt"/>
              <a:buAutoNum type="arabicPeriod"/>
            </a:pPr>
            <a:r>
              <a:rPr lang="en-US" b="1" dirty="0"/>
              <a:t>Its enactment must be accepted by the author</a:t>
            </a:r>
          </a:p>
        </p:txBody>
      </p:sp>
      <p:sp>
        <p:nvSpPr>
          <p:cNvPr id="3" name="TextBox 2"/>
          <p:cNvSpPr txBox="1"/>
          <p:nvPr/>
        </p:nvSpPr>
        <p:spPr>
          <a:xfrm>
            <a:off x="974558" y="6324600"/>
            <a:ext cx="1064715" cy="369332"/>
          </a:xfrm>
          <a:prstGeom prst="rect">
            <a:avLst/>
          </a:prstGeom>
          <a:noFill/>
        </p:spPr>
        <p:txBody>
          <a:bodyPr wrap="none" rtlCol="0">
            <a:spAutoFit/>
          </a:bodyPr>
          <a:lstStyle/>
          <a:p>
            <a:r>
              <a:rPr lang="en-US" dirty="0" smtClean="0">
                <a:solidFill>
                  <a:prstClr val="black"/>
                </a:solidFill>
              </a:rPr>
              <a:t>See also: </a:t>
            </a:r>
            <a:endParaRPr lang="en-US" dirty="0">
              <a:solidFill>
                <a:prstClr val="black"/>
              </a:solidFill>
            </a:endParaRPr>
          </a:p>
        </p:txBody>
      </p:sp>
      <p:sp>
        <p:nvSpPr>
          <p:cNvPr id="6" name="TextBox 5"/>
          <p:cNvSpPr txBox="1"/>
          <p:nvPr/>
        </p:nvSpPr>
        <p:spPr>
          <a:xfrm>
            <a:off x="533400" y="2895600"/>
            <a:ext cx="8001000" cy="3710583"/>
          </a:xfrm>
          <a:prstGeom prst="snip2DiagRect">
            <a:avLst>
              <a:gd name="adj1" fmla="val 5243"/>
              <a:gd name="adj2" fmla="val 5413"/>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chemeClr val="tx1"/>
                </a:solidFill>
              </a:rPr>
              <a:t>28  </a:t>
            </a:r>
            <a:r>
              <a:rPr lang="en-US" sz="3200" dirty="0">
                <a:solidFill>
                  <a:schemeClr val="tx1"/>
                </a:solidFill>
              </a:rPr>
              <a:t>Then Jesus said to them, "When you lift up the Son of Man, then you will know that I am He, and that I do nothing of Myself; but as My Father taught Me, I speak these things.</a:t>
            </a:r>
          </a:p>
          <a:p>
            <a:r>
              <a:rPr lang="en-US" sz="3200" dirty="0">
                <a:solidFill>
                  <a:schemeClr val="tx1"/>
                </a:solidFill>
              </a:rPr>
              <a:t>29  "And He who sent Me is with Me. The Father has not left Me alone, </a:t>
            </a:r>
            <a:r>
              <a:rPr lang="en-US" sz="3200" b="1" dirty="0">
                <a:solidFill>
                  <a:srgbClr val="C00000"/>
                </a:solidFill>
              </a:rPr>
              <a:t>for I always do those things that please </a:t>
            </a:r>
            <a:r>
              <a:rPr lang="en-US" sz="3200" b="1" dirty="0" smtClean="0">
                <a:solidFill>
                  <a:srgbClr val="C00000"/>
                </a:solidFill>
              </a:rPr>
              <a:t>Him</a:t>
            </a:r>
            <a:r>
              <a:rPr lang="en-US" sz="3200" dirty="0" smtClean="0">
                <a:solidFill>
                  <a:schemeClr val="tx1"/>
                </a:solidFill>
              </a:rPr>
              <a:t>” (Jn. 8:28, 29)</a:t>
            </a:r>
            <a:endParaRPr lang="en-US" sz="3200" dirty="0">
              <a:solidFill>
                <a:schemeClr val="tx1"/>
              </a:solidFill>
            </a:endParaRPr>
          </a:p>
        </p:txBody>
      </p:sp>
    </p:spTree>
    <p:extLst>
      <p:ext uri="{BB962C8B-B14F-4D97-AF65-F5344CB8AC3E}">
        <p14:creationId xmlns:p14="http://schemas.microsoft.com/office/powerpoint/2010/main" val="36499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Testament Approved!</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12"/>
          <a:stretch/>
        </p:blipFill>
        <p:spPr bwMode="auto">
          <a:xfrm>
            <a:off x="301308" y="1676400"/>
            <a:ext cx="8480425" cy="441960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62250" y="1828800"/>
            <a:ext cx="17526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39067" y="1905000"/>
            <a:ext cx="3600133"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385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 Pattern To Exist:</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solidFill>
                  <a:schemeClr val="bg1"/>
                </a:solidFill>
              </a:rPr>
              <a:t>It must have been conceived</a:t>
            </a:r>
          </a:p>
          <a:p>
            <a:pPr marL="514350" indent="-514350">
              <a:buFont typeface="+mj-lt"/>
              <a:buAutoNum type="arabicPeriod"/>
            </a:pPr>
            <a:r>
              <a:rPr lang="en-US" dirty="0" smtClean="0">
                <a:solidFill>
                  <a:schemeClr val="bg1"/>
                </a:solidFill>
              </a:rPr>
              <a:t>It must be approved of by the originator</a:t>
            </a:r>
          </a:p>
          <a:p>
            <a:pPr marL="514350" indent="-514350">
              <a:buFont typeface="+mj-lt"/>
              <a:buAutoNum type="arabicPeriod"/>
            </a:pPr>
            <a:r>
              <a:rPr lang="en-US" b="1" dirty="0" smtClean="0"/>
              <a:t>It must have been revealed</a:t>
            </a:r>
          </a:p>
          <a:p>
            <a:pPr marL="914400" lvl="1" indent="-514350"/>
            <a:r>
              <a:rPr lang="en-US" b="1" dirty="0" smtClean="0"/>
              <a:t>Preserved, recorded, delivered</a:t>
            </a:r>
          </a:p>
        </p:txBody>
      </p:sp>
      <p:sp>
        <p:nvSpPr>
          <p:cNvPr id="2" name="TextBox 1"/>
          <p:cNvSpPr txBox="1"/>
          <p:nvPr/>
        </p:nvSpPr>
        <p:spPr>
          <a:xfrm>
            <a:off x="609600" y="4038600"/>
            <a:ext cx="8001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solidFill>
                  <a:prstClr val="black"/>
                </a:solidFill>
              </a:rPr>
              <a:t>“But before faith came, we were kept under guard by the law, kept for the faith which would afterward be </a:t>
            </a:r>
            <a:r>
              <a:rPr lang="en-US" sz="3200" dirty="0" smtClean="0">
                <a:solidFill>
                  <a:prstClr val="black"/>
                </a:solidFill>
              </a:rPr>
              <a:t>revealed” (Gal. 3:23)</a:t>
            </a:r>
            <a:endParaRPr lang="en-US" sz="3200" dirty="0">
              <a:solidFill>
                <a:prstClr val="black"/>
              </a:solidFill>
            </a:endParaRPr>
          </a:p>
        </p:txBody>
      </p:sp>
      <p:sp>
        <p:nvSpPr>
          <p:cNvPr id="3" name="TextBox 2"/>
          <p:cNvSpPr txBox="1"/>
          <p:nvPr/>
        </p:nvSpPr>
        <p:spPr>
          <a:xfrm>
            <a:off x="609600" y="1600200"/>
            <a:ext cx="8001000" cy="1107996"/>
          </a:xfrm>
          <a:prstGeom prst="rect">
            <a:avLst/>
          </a:prstGeom>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dirty="0" smtClean="0">
                <a:solidFill>
                  <a:prstClr val="white"/>
                </a:solidFill>
              </a:rPr>
              <a:t>“The </a:t>
            </a:r>
            <a:r>
              <a:rPr lang="en-US" sz="2200" dirty="0">
                <a:solidFill>
                  <a:prstClr val="white"/>
                </a:solidFill>
              </a:rPr>
              <a:t>secret things belong to the LORD our God, but those things which are revealed belong to us and to our children forever, that we may do all the words of this </a:t>
            </a:r>
            <a:r>
              <a:rPr lang="en-US" sz="2200" dirty="0" smtClean="0">
                <a:solidFill>
                  <a:prstClr val="white"/>
                </a:solidFill>
              </a:rPr>
              <a:t>law” (Deut. 29:29)</a:t>
            </a:r>
            <a:endParaRPr lang="en-US" sz="2200" dirty="0">
              <a:solidFill>
                <a:prstClr val="white"/>
              </a:solidFill>
            </a:endParaRPr>
          </a:p>
        </p:txBody>
      </p:sp>
      <p:sp>
        <p:nvSpPr>
          <p:cNvPr id="6" name="TextBox 5"/>
          <p:cNvSpPr txBox="1"/>
          <p:nvPr/>
        </p:nvSpPr>
        <p:spPr>
          <a:xfrm>
            <a:off x="957943" y="5791200"/>
            <a:ext cx="7239000" cy="584775"/>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effectLst>
                  <a:outerShdw blurRad="76200" dist="50800" dir="5400000" algn="tl" rotWithShape="0">
                    <a:srgbClr val="000000">
                      <a:alpha val="65000"/>
                    </a:srgbClr>
                  </a:outerShdw>
                  <a:reflection blurRad="6350" stA="55000" endA="300" endPos="45500" dir="5400000" sy="-100000" algn="bl" rotWithShape="0"/>
                </a:effectLst>
                <a:latin typeface="Adobe Gothic Std B" pitchFamily="34" charset="-128"/>
                <a:ea typeface="Adobe Gothic Std B" pitchFamily="34" charset="-128"/>
              </a:rPr>
              <a:t>Ephesians 3:1-6</a:t>
            </a:r>
            <a:endParaRPr lang="en-US" sz="3200" b="1" spc="50" dirty="0">
              <a:ln w="11430"/>
              <a:effectLst>
                <a:outerShdw blurRad="76200" dist="50800" dir="5400000" algn="tl" rotWithShape="0">
                  <a:srgbClr val="000000">
                    <a:alpha val="65000"/>
                  </a:srgbClr>
                </a:outerShdw>
                <a:reflection blurRad="6350" stA="55000" endA="300" endPos="45500" dir="5400000" sy="-100000" algn="bl" rotWithShape="0"/>
              </a:effectLst>
              <a:latin typeface="Adobe Gothic Std B" pitchFamily="34" charset="-128"/>
              <a:ea typeface="Adobe Gothic Std B" pitchFamily="34" charset="-128"/>
            </a:endParaRPr>
          </a:p>
        </p:txBody>
      </p:sp>
      <p:sp>
        <p:nvSpPr>
          <p:cNvPr id="7" name="TextBox 6"/>
          <p:cNvSpPr txBox="1"/>
          <p:nvPr/>
        </p:nvSpPr>
        <p:spPr>
          <a:xfrm>
            <a:off x="6629400" y="2915374"/>
            <a:ext cx="1981200" cy="742226"/>
          </a:xfrm>
          <a:prstGeom prst="rect">
            <a:avLst/>
          </a:prstGeom>
        </p:spPr>
        <p:style>
          <a:lnRef idx="0">
            <a:schemeClr val="accent1"/>
          </a:lnRef>
          <a:fillRef idx="3">
            <a:schemeClr val="accent1"/>
          </a:fillRef>
          <a:effectRef idx="3">
            <a:schemeClr val="accent1"/>
          </a:effectRef>
          <a:fontRef idx="minor">
            <a:schemeClr val="lt1"/>
          </a:fontRef>
        </p:style>
        <p:txBody>
          <a:bodyPr wrap="none" rtlCol="0">
            <a:prstTxWarp prst="textPlain">
              <a:avLst/>
            </a:prstTxWarp>
            <a:spAutoFit/>
          </a:bodyPr>
          <a:lstStyle/>
          <a:p>
            <a:r>
              <a:rPr lang="en-US" b="1" dirty="0" smtClean="0"/>
              <a:t>Acts 7:44</a:t>
            </a:r>
            <a:endParaRPr lang="en-US" b="1" dirty="0"/>
          </a:p>
        </p:txBody>
      </p:sp>
    </p:spTree>
    <p:extLst>
      <p:ext uri="{BB962C8B-B14F-4D97-AF65-F5344CB8AC3E}">
        <p14:creationId xmlns:p14="http://schemas.microsoft.com/office/powerpoint/2010/main" val="4076959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3945</TotalTime>
  <Words>745</Words>
  <Application>Microsoft Office PowerPoint</Application>
  <PresentationFormat>On-screen Show (4:3)</PresentationFormat>
  <Paragraphs>79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Adobe Gothic Std B</vt:lpstr>
      <vt:lpstr>Arial Black</vt:lpstr>
      <vt:lpstr>1_Office Theme</vt:lpstr>
      <vt:lpstr>Is The New Testament A PATTERN?</vt:lpstr>
      <vt:lpstr>Previously:</vt:lpstr>
      <vt:lpstr>5 Things That Must Be True For A Pattern To Exist</vt:lpstr>
      <vt:lpstr>For A Pattern To Exist:</vt:lpstr>
      <vt:lpstr>For A Pattern To Exist:</vt:lpstr>
      <vt:lpstr>For A Pattern To Exist:</vt:lpstr>
      <vt:lpstr>For A Pattern To Exist:</vt:lpstr>
      <vt:lpstr>New Testament Approved!</vt:lpstr>
      <vt:lpstr>For A Pattern To Exist:</vt:lpstr>
      <vt:lpstr>For A Pattern To Exist:</vt:lpstr>
      <vt:lpstr>For A Pattern To Exist:</vt:lpstr>
      <vt:lpstr>Have You Followed The Pattern?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New Testament A PATTERN?</dc:title>
  <dc:creator>Steven J. Wallace</dc:creator>
  <cp:lastModifiedBy>Steven J. Wallace</cp:lastModifiedBy>
  <cp:revision>80</cp:revision>
  <dcterms:created xsi:type="dcterms:W3CDTF">2014-04-01T21:11:41Z</dcterms:created>
  <dcterms:modified xsi:type="dcterms:W3CDTF">2014-05-17T18:15:52Z</dcterms:modified>
</cp:coreProperties>
</file>